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</p:sldMasterIdLst>
  <p:handoutMasterIdLst>
    <p:handoutMasterId r:id="rId16"/>
  </p:handoutMasterIdLst>
  <p:sldIdLst>
    <p:sldId id="287" r:id="rId5"/>
    <p:sldId id="289" r:id="rId6"/>
    <p:sldId id="291" r:id="rId7"/>
    <p:sldId id="290" r:id="rId8"/>
    <p:sldId id="292" r:id="rId9"/>
    <p:sldId id="293" r:id="rId10"/>
    <p:sldId id="294" r:id="rId11"/>
    <p:sldId id="295" r:id="rId12"/>
    <p:sldId id="296" r:id="rId13"/>
    <p:sldId id="297" r:id="rId14"/>
    <p:sldId id="298" r:id="rId15"/>
  </p:sldIdLst>
  <p:sldSz cx="12192000" cy="6858000"/>
  <p:notesSz cx="6888163" cy="100218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A01C2F-7B8F-58FF-231C-4B33C68A644F}" name="kassgjxjt7@goetheuniversitaet.onmicrosoft.com" initials="k" userId="kassgjxjt7@goetheuniversitaet.onmicrosoft.com" providerId="None"/>
  <p188:author id="{CF70888A-B34C-C119-1D1D-90E510B7CD70}" name="MW" initials="MW" userId="MW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nald.s.larsen@gmail.com" initials="r" lastIdx="1" clrIdx="0">
    <p:extLst>
      <p:ext uri="{19B8F6BF-5375-455C-9EA6-DF929625EA0E}">
        <p15:presenceInfo xmlns:p15="http://schemas.microsoft.com/office/powerpoint/2012/main" userId="89381c6f69a7aad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C86A5A-33B7-4F25-ACDA-2D779B14DA33}" v="8" dt="2023-07-27T09:44:29.0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280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a G." userId="521896cc367e07f7" providerId="LiveId" clId="{D0C86A5A-33B7-4F25-ACDA-2D779B14DA33}"/>
    <pc:docChg chg="custSel modSld modMainMaster">
      <pc:chgData name="Gianna G." userId="521896cc367e07f7" providerId="LiveId" clId="{D0C86A5A-33B7-4F25-ACDA-2D779B14DA33}" dt="2023-07-27T09:58:21.575" v="17" actId="20577"/>
      <pc:docMkLst>
        <pc:docMk/>
      </pc:docMkLst>
      <pc:sldChg chg="addSp delSp modSp mod">
        <pc:chgData name="Gianna G." userId="521896cc367e07f7" providerId="LiveId" clId="{D0C86A5A-33B7-4F25-ACDA-2D779B14DA33}" dt="2023-07-27T09:42:37.534" v="1" actId="27636"/>
        <pc:sldMkLst>
          <pc:docMk/>
          <pc:sldMk cId="3817231005" sldId="287"/>
        </pc:sldMkLst>
        <pc:spChg chg="del">
          <ac:chgData name="Gianna G." userId="521896cc367e07f7" providerId="LiveId" clId="{D0C86A5A-33B7-4F25-ACDA-2D779B14DA33}" dt="2023-07-27T09:42:37.504" v="0" actId="478"/>
          <ac:spMkLst>
            <pc:docMk/>
            <pc:sldMk cId="3817231005" sldId="287"/>
            <ac:spMk id="5" creationId="{F88C780B-C27F-46F7-930D-F4189383AC6B}"/>
          </ac:spMkLst>
        </pc:spChg>
        <pc:spChg chg="add mod">
          <ac:chgData name="Gianna G." userId="521896cc367e07f7" providerId="LiveId" clId="{D0C86A5A-33B7-4F25-ACDA-2D779B14DA33}" dt="2023-07-27T09:42:37.534" v="1" actId="27636"/>
          <ac:spMkLst>
            <pc:docMk/>
            <pc:sldMk cId="3817231005" sldId="287"/>
            <ac:spMk id="7" creationId="{392101BB-CF76-B001-F82B-D92EE58B2F5E}"/>
          </ac:spMkLst>
        </pc:spChg>
      </pc:sldChg>
      <pc:sldMasterChg chg="modSldLayout">
        <pc:chgData name="Gianna G." userId="521896cc367e07f7" providerId="LiveId" clId="{D0C86A5A-33B7-4F25-ACDA-2D779B14DA33}" dt="2023-07-27T09:58:21.575" v="17" actId="20577"/>
        <pc:sldMasterMkLst>
          <pc:docMk/>
          <pc:sldMasterMk cId="3096743730" sldId="2147483750"/>
        </pc:sldMasterMkLst>
        <pc:sldLayoutChg chg="modSp mod">
          <pc:chgData name="Gianna G." userId="521896cc367e07f7" providerId="LiveId" clId="{D0C86A5A-33B7-4F25-ACDA-2D779B14DA33}" dt="2023-07-27T09:58:21.575" v="17" actId="20577"/>
          <pc:sldLayoutMkLst>
            <pc:docMk/>
            <pc:sldMasterMk cId="3096743730" sldId="2147483750"/>
            <pc:sldLayoutMk cId="2867798569" sldId="2147483741"/>
          </pc:sldLayoutMkLst>
          <pc:spChg chg="mod">
            <ac:chgData name="Gianna G." userId="521896cc367e07f7" providerId="LiveId" clId="{D0C86A5A-33B7-4F25-ACDA-2D779B14DA33}" dt="2023-07-27T09:58:21.575" v="17" actId="20577"/>
            <ac:spMkLst>
              <pc:docMk/>
              <pc:sldMasterMk cId="3096743730" sldId="2147483750"/>
              <pc:sldLayoutMk cId="2867798569" sldId="2147483741"/>
              <ac:spMk id="19" creationId="{FBAC2965-A360-4DE9-8AC4-E3CB8152CE87}"/>
            </ac:spMkLst>
          </pc:spChg>
        </pc:sldLayoutChg>
        <pc:sldLayoutChg chg="modSp mod">
          <pc:chgData name="Gianna G." userId="521896cc367e07f7" providerId="LiveId" clId="{D0C86A5A-33B7-4F25-ACDA-2D779B14DA33}" dt="2023-07-27T09:58:08.136" v="13" actId="20577"/>
          <pc:sldLayoutMkLst>
            <pc:docMk/>
            <pc:sldMasterMk cId="3096743730" sldId="2147483750"/>
            <pc:sldLayoutMk cId="4185128903" sldId="2147483742"/>
          </pc:sldLayoutMkLst>
          <pc:spChg chg="mod">
            <ac:chgData name="Gianna G." userId="521896cc367e07f7" providerId="LiveId" clId="{D0C86A5A-33B7-4F25-ACDA-2D779B14DA33}" dt="2023-07-27T09:58:08.136" v="13" actId="20577"/>
            <ac:spMkLst>
              <pc:docMk/>
              <pc:sldMasterMk cId="3096743730" sldId="2147483750"/>
              <pc:sldLayoutMk cId="4185128903" sldId="2147483742"/>
              <ac:spMk id="11" creationId="{225EB480-B3F4-4567-B0B3-7D3AA938ECB6}"/>
            </ac:spMkLst>
          </pc:sp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3" creationId="{DC0ACCC5-830E-4F0D-703F-17CC99EAFBF8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4" creationId="{5473AFCE-BD19-9DF4-1BB0-AF8D323968FF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5" creationId="{A44C7EDF-7FC2-E1B3-E625-8649AD06192D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2" creationId="{B1A0C8F5-F28E-4D83-DEFB-8782FFD2EE59}"/>
            </ac:picMkLst>
          </pc:picChg>
          <pc:picChg chg="mod">
            <ac:chgData name="Gianna G." userId="521896cc367e07f7" providerId="LiveId" clId="{D0C86A5A-33B7-4F25-ACDA-2D779B14DA33}" dt="2023-07-27T09:44:29.067" v="9" actId="12788"/>
            <ac:picMkLst>
              <pc:docMk/>
              <pc:sldMasterMk cId="3096743730" sldId="2147483750"/>
              <pc:sldLayoutMk cId="4185128903" sldId="2147483742"/>
              <ac:picMk id="16" creationId="{FC787FDE-E89B-AF5C-EEE8-7F410EE9642E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7FB268-2581-4429-9A03-D555EB068F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D1585-D06A-4616-B7E9-41980A8516E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FD5D270C-AD71-46E6-A5A6-B9B37BC4B257}" type="datetimeFigureOut">
              <a:rPr lang="en-US" smtClean="0"/>
              <a:t>8/21/2024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2A851-5384-46FE-8C6C-45AFB7CDA5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1F046-965E-46B3-8F38-1BF59FE5CF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A433BB8F-7739-4E84-9D14-DC6BE98AA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F5CE1F-3A2A-4EDB-95DB-2C47FDE415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6452" y="2222627"/>
            <a:ext cx="8706892" cy="7508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the title of your presentation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5EB480-B3F4-4567-B0B3-7D3AA938ECB6}"/>
              </a:ext>
            </a:extLst>
          </p:cNvPr>
          <p:cNvSpPr txBox="1">
            <a:spLocks/>
          </p:cNvSpPr>
          <p:nvPr userDrawn="1"/>
        </p:nvSpPr>
        <p:spPr>
          <a:xfrm>
            <a:off x="246452" y="137159"/>
            <a:ext cx="8706892" cy="13716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19th Annual Meeting of the European Network on Regional </a:t>
            </a:r>
            <a:r>
              <a:rPr lang="en-US" sz="2800" dirty="0" err="1"/>
              <a:t>Labour</a:t>
            </a:r>
            <a:r>
              <a:rPr lang="en-US" sz="2800" dirty="0"/>
              <a:t> Market Monitoring </a:t>
            </a:r>
            <a:endParaRPr lang="en-US" dirty="0"/>
          </a:p>
          <a:p>
            <a:endParaRPr lang="en-US" sz="2400" b="0" dirty="0"/>
          </a:p>
          <a:p>
            <a:r>
              <a:rPr lang="en-US" sz="2400" b="0" dirty="0"/>
              <a:t>Lugano, Switzerland 5. – 6. September 2024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60D059-FEC1-41FA-BAB4-F0D97DDF69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6452" y="3429000"/>
            <a:ext cx="8706892" cy="5762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 academic title, first name, last name and position within ENRLMM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91B148-5494-4A77-A84C-2BF42A956B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452" y="4443413"/>
            <a:ext cx="8706892" cy="357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2000" dirty="0" smtClean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Insert the name of your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DB112E-6832-47F6-98A5-88DE9AA10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6452" y="4972594"/>
            <a:ext cx="8706892" cy="3381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Insert your country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9BD329-971D-4480-B9CF-DA4D9C0ED569}"/>
              </a:ext>
            </a:extLst>
          </p:cNvPr>
          <p:cNvSpPr txBox="1">
            <a:spLocks/>
          </p:cNvSpPr>
          <p:nvPr userDrawn="1"/>
        </p:nvSpPr>
        <p:spPr>
          <a:xfrm>
            <a:off x="9778904" y="1865363"/>
            <a:ext cx="2029288" cy="3571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1400" b="0" dirty="0">
                <a:solidFill>
                  <a:schemeClr val="tx2"/>
                </a:solidFill>
              </a:rPr>
              <a:t>In partnership with:</a:t>
            </a:r>
            <a:endParaRPr lang="en-US" sz="1100" b="0" dirty="0">
              <a:solidFill>
                <a:schemeClr val="tx2"/>
              </a:solidFill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DC0ACCC5-830E-4F0D-703F-17CC99EAFB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58" b="35594"/>
          <a:stretch>
            <a:fillRect/>
          </a:stretch>
        </p:blipFill>
        <p:spPr bwMode="auto">
          <a:xfrm>
            <a:off x="9778904" y="2804957"/>
            <a:ext cx="2304000" cy="64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5473AFCE-BD19-9DF4-1BB0-AF8D323968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235" y="5811774"/>
            <a:ext cx="1455838" cy="79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96464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2" name="Grafik 11" descr="Ein Bild, das Text, Grafiken, Schrift, Logo enthält.&#10;&#10;Automatisch generierte Beschreibung">
            <a:extLst>
              <a:ext uri="{FF2B5EF4-FFF2-40B4-BE49-F238E27FC236}">
                <a16:creationId xmlns:a16="http://schemas.microsoft.com/office/drawing/2014/main" id="{B1A0C8F5-F28E-4D83-DEFB-8782FFD2EE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772" y="3498281"/>
            <a:ext cx="1624980" cy="76762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C787FDE-E89B-AF5C-EEE8-7F410EE964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986556" y="4309240"/>
            <a:ext cx="1743075" cy="609600"/>
          </a:xfrm>
          <a:prstGeom prst="rect">
            <a:avLst/>
          </a:prstGeom>
        </p:spPr>
      </p:pic>
      <p:pic>
        <p:nvPicPr>
          <p:cNvPr id="6" name="Grafik 5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58D36BD6-00F8-77CF-95C7-06FDE2256D8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30" y="2112287"/>
            <a:ext cx="1429188" cy="800973"/>
          </a:xfrm>
          <a:prstGeom prst="rect">
            <a:avLst/>
          </a:prstGeom>
        </p:spPr>
      </p:pic>
      <p:pic>
        <p:nvPicPr>
          <p:cNvPr id="8" name="Grafik 7" descr="Ein Bild, das Text, Screenshot, Schrift, Visitenkarte enthält.&#10;&#10;Automatisch generierte Beschreibung">
            <a:extLst>
              <a:ext uri="{FF2B5EF4-FFF2-40B4-BE49-F238E27FC236}">
                <a16:creationId xmlns:a16="http://schemas.microsoft.com/office/drawing/2014/main" id="{9F308512-E035-40D2-DECE-CD6DDF8444B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836" y="4866291"/>
            <a:ext cx="2178414" cy="90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8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-1"/>
            <a:ext cx="9681493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681494" y="0"/>
            <a:ext cx="2510506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051" y="88831"/>
            <a:ext cx="8935626" cy="137307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Insert your title</a:t>
            </a:r>
          </a:p>
        </p:txBody>
      </p:sp>
      <p:pic>
        <p:nvPicPr>
          <p:cNvPr id="11" name="Picture 10" descr="HD-ShadowLong.png">
            <a:extLst>
              <a:ext uri="{FF2B5EF4-FFF2-40B4-BE49-F238E27FC236}">
                <a16:creationId xmlns:a16="http://schemas.microsoft.com/office/drawing/2014/main" id="{1984B02F-7741-40DE-BA07-961FA275A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461901"/>
            <a:ext cx="9571443" cy="32116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5EA64DE-1FF1-4B27-97BF-2E75695B0967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3" name="Picture 2" descr="킎খh">
              <a:extLst>
                <a:ext uri="{FF2B5EF4-FFF2-40B4-BE49-F238E27FC236}">
                  <a16:creationId xmlns:a16="http://schemas.microsoft.com/office/drawing/2014/main" id="{C2BA09F0-5B3B-4712-9F80-E6CFC73EF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feld 7">
              <a:extLst>
                <a:ext uri="{FF2B5EF4-FFF2-40B4-BE49-F238E27FC236}">
                  <a16:creationId xmlns:a16="http://schemas.microsoft.com/office/drawing/2014/main" id="{1E14E94C-8CD9-4AC2-BA7B-65EBEE761964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  <p:pic>
        <p:nvPicPr>
          <p:cNvPr id="15" name="Picture 14" descr="HD-ShadowShort.png">
            <a:extLst>
              <a:ext uri="{FF2B5EF4-FFF2-40B4-BE49-F238E27FC236}">
                <a16:creationId xmlns:a16="http://schemas.microsoft.com/office/drawing/2014/main" id="{5888F627-CC4D-415C-B39D-DE7802DD72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478212"/>
            <a:ext cx="2400456" cy="216041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AAABA5D-EB5B-4C15-99A3-DCD4E39F5FC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10049" y="1756446"/>
            <a:ext cx="8935626" cy="5004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your text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BAC2965-A360-4DE9-8AC4-E3CB8152CE87}"/>
              </a:ext>
            </a:extLst>
          </p:cNvPr>
          <p:cNvSpPr txBox="1">
            <a:spLocks/>
          </p:cNvSpPr>
          <p:nvPr userDrawn="1"/>
        </p:nvSpPr>
        <p:spPr>
          <a:xfrm>
            <a:off x="9791542" y="2253942"/>
            <a:ext cx="2304662" cy="27921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19th Annual Meeting of the European Network on Regional </a:t>
            </a:r>
            <a:r>
              <a:rPr lang="en-US" sz="1800" b="0" dirty="0" err="1">
                <a:solidFill>
                  <a:schemeClr val="tx2">
                    <a:lumMod val="50000"/>
                  </a:schemeClr>
                </a:solidFill>
              </a:rPr>
              <a:t>Labour</a:t>
            </a:r>
            <a:r>
              <a:rPr lang="en-US" sz="1800" b="0" dirty="0">
                <a:solidFill>
                  <a:schemeClr val="tx2">
                    <a:lumMod val="50000"/>
                  </a:schemeClr>
                </a:solidFill>
              </a:rPr>
              <a:t> Market Monitoring </a:t>
            </a:r>
          </a:p>
          <a:p>
            <a:pPr algn="ctr"/>
            <a:endParaRPr lang="en-US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Lugano,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Switzerland</a:t>
            </a:r>
            <a:endParaRPr lang="it-IT" sz="1400" b="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5 – 6 </a:t>
            </a:r>
            <a:r>
              <a:rPr lang="it-IT" sz="1400" b="0" dirty="0" err="1">
                <a:solidFill>
                  <a:schemeClr val="tx2">
                    <a:lumMod val="50000"/>
                  </a:schemeClr>
                </a:solidFill>
              </a:rPr>
              <a:t>September</a:t>
            </a:r>
            <a:r>
              <a:rPr lang="it-IT" sz="1400" b="0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8677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C8816FC-ECC9-4E2C-B76D-0CDEBA67512B}"/>
              </a:ext>
            </a:extLst>
          </p:cNvPr>
          <p:cNvSpPr/>
          <p:nvPr userDrawn="1"/>
        </p:nvSpPr>
        <p:spPr>
          <a:xfrm>
            <a:off x="0" y="0"/>
            <a:ext cx="9681494" cy="6858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79D9C8-F0AC-4035-AB5F-F1329A98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52" y="135240"/>
            <a:ext cx="8706892" cy="12841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The 19th Edition of the Annual Meeting of the European Network on Regional </a:t>
            </a:r>
            <a:r>
              <a:rPr lang="en-US" dirty="0" err="1"/>
              <a:t>Labour</a:t>
            </a:r>
            <a:r>
              <a:rPr lang="en-US" dirty="0"/>
              <a:t> Market Monitoring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3BF84-E170-4E24-BF7E-02468EB45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9393" y="1710564"/>
            <a:ext cx="86839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HD-ShadowLong.png">
            <a:extLst>
              <a:ext uri="{FF2B5EF4-FFF2-40B4-BE49-F238E27FC236}">
                <a16:creationId xmlns:a16="http://schemas.microsoft.com/office/drawing/2014/main" id="{21004AF7-CB4E-4558-B900-883138B3FCA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" y="1635637"/>
            <a:ext cx="9571443" cy="321164"/>
          </a:xfrm>
          <a:prstGeom prst="rect">
            <a:avLst/>
          </a:prstGeom>
        </p:spPr>
      </p:pic>
      <p:pic>
        <p:nvPicPr>
          <p:cNvPr id="10" name="Picture 9" descr="HD-ShadowShort.png">
            <a:extLst>
              <a:ext uri="{FF2B5EF4-FFF2-40B4-BE49-F238E27FC236}">
                <a16:creationId xmlns:a16="http://schemas.microsoft.com/office/drawing/2014/main" id="{B740A125-BA67-4F1B-B5CF-D59957EB00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493" y="1651948"/>
            <a:ext cx="2400456" cy="21604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1E32BB2-CFEB-4A74-9C51-3821D4675383}"/>
              </a:ext>
            </a:extLst>
          </p:cNvPr>
          <p:cNvGrpSpPr/>
          <p:nvPr userDrawn="1"/>
        </p:nvGrpSpPr>
        <p:grpSpPr>
          <a:xfrm>
            <a:off x="9936852" y="117996"/>
            <a:ext cx="2145097" cy="1314740"/>
            <a:chOff x="7163314" y="287057"/>
            <a:chExt cx="1980000" cy="1314740"/>
          </a:xfrm>
        </p:grpSpPr>
        <p:pic>
          <p:nvPicPr>
            <p:cNvPr id="12" name="Picture 2" descr="킎খh">
              <a:extLst>
                <a:ext uri="{FF2B5EF4-FFF2-40B4-BE49-F238E27FC236}">
                  <a16:creationId xmlns:a16="http://schemas.microsoft.com/office/drawing/2014/main" id="{BFBD542C-418F-44CE-A445-DAF775C32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r="77258"/>
            <a:stretch>
              <a:fillRect/>
            </a:stretch>
          </p:blipFill>
          <p:spPr bwMode="auto">
            <a:xfrm>
              <a:off x="7289219" y="911309"/>
              <a:ext cx="1728192" cy="690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feld 7">
              <a:extLst>
                <a:ext uri="{FF2B5EF4-FFF2-40B4-BE49-F238E27FC236}">
                  <a16:creationId xmlns:a16="http://schemas.microsoft.com/office/drawing/2014/main" id="{DA9DAAAA-8000-4E1E-B003-DAD34EEC2C47}"/>
                </a:ext>
              </a:extLst>
            </p:cNvPr>
            <p:cNvSpPr txBox="1"/>
            <p:nvPr/>
          </p:nvSpPr>
          <p:spPr>
            <a:xfrm>
              <a:off x="7163314" y="287057"/>
              <a:ext cx="198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European Network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on Regional Labour </a:t>
              </a:r>
            </a:p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dirty="0">
                  <a:solidFill>
                    <a:schemeClr val="tx2">
                      <a:lumMod val="50000"/>
                    </a:schemeClr>
                  </a:solidFill>
                  <a:latin typeface="+mn-lt"/>
                  <a:cs typeface="+mn-cs"/>
                </a:rPr>
                <a:t>Market Monitoring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74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EF0F8535-37F0-E165-AE18-FEFE6364C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UPSKILL Project in Luxembourg</a:t>
            </a:r>
            <a:r>
              <a:rPr lang="en-US"/>
              <a:t>: </a:t>
            </a:r>
            <a:endParaRPr lang="en-US" smtClean="0"/>
          </a:p>
          <a:p>
            <a:r>
              <a:rPr lang="en-US" smtClean="0"/>
              <a:t>a </a:t>
            </a:r>
            <a:r>
              <a:rPr lang="en-US" dirty="0"/>
              <a:t>New Instrument for a </a:t>
            </a:r>
            <a:r>
              <a:rPr lang="en-US" dirty="0" err="1"/>
              <a:t>Regionalised</a:t>
            </a:r>
            <a:r>
              <a:rPr lang="en-US" dirty="0"/>
              <a:t> </a:t>
            </a:r>
            <a:r>
              <a:rPr lang="en-US" dirty="0" err="1"/>
              <a:t>Labour</a:t>
            </a:r>
            <a:r>
              <a:rPr lang="en-US" dirty="0"/>
              <a:t> Market 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2712324E-5CF5-4D81-8D58-24B3464B7A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Luxembourg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868DB4-4E87-6829-1940-7C0A647854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Dr Franz Clément</a:t>
            </a:r>
            <a:endParaRPr lang="en-GB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92101BB-CF76-B001-F82B-D92EE58B2F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Luxembourg Institute of Socio-Economic Research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231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 specific Focus on the Skills Observatory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9 Objectives:</a:t>
            </a:r>
          </a:p>
          <a:p>
            <a:endParaRPr lang="en-GB" dirty="0" smtClean="0"/>
          </a:p>
          <a:p>
            <a:pPr lvl="0"/>
            <a:r>
              <a:rPr lang="en-GB" dirty="0" smtClean="0"/>
              <a:t>1. development </a:t>
            </a:r>
            <a:r>
              <a:rPr lang="en-GB" dirty="0"/>
              <a:t>of skill-related conceptual and empirical approaches (for example, taxonomy of green skills);</a:t>
            </a:r>
            <a:endParaRPr lang="en-US" dirty="0"/>
          </a:p>
          <a:p>
            <a:pPr lvl="0"/>
            <a:r>
              <a:rPr lang="en-GB" dirty="0" smtClean="0"/>
              <a:t>2. production </a:t>
            </a:r>
            <a:r>
              <a:rPr lang="en-GB" dirty="0"/>
              <a:t>of skill-related indicators and statistics;</a:t>
            </a:r>
            <a:endParaRPr lang="en-US" dirty="0"/>
          </a:p>
          <a:p>
            <a:pPr lvl="0"/>
            <a:r>
              <a:rPr lang="en-GB" dirty="0" smtClean="0"/>
              <a:t>3. Collection </a:t>
            </a:r>
            <a:r>
              <a:rPr lang="en-GB" dirty="0"/>
              <a:t>of new data (for example, administrative data, company data, surveys);</a:t>
            </a:r>
            <a:endParaRPr lang="en-US" dirty="0"/>
          </a:p>
          <a:p>
            <a:pPr lvl="0"/>
            <a:r>
              <a:rPr lang="en-GB" dirty="0" smtClean="0"/>
              <a:t>4. identification </a:t>
            </a:r>
            <a:r>
              <a:rPr lang="en-GB" dirty="0"/>
              <a:t>and analysis of existing data;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535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 specific Focus on the Skills Observatory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5. dissemination </a:t>
            </a:r>
            <a:r>
              <a:rPr lang="en-GB" dirty="0"/>
              <a:t>of data through publications to scientific community and a wider public (for example, reports, press releases, website, bulletins, notes, international journal publications);</a:t>
            </a:r>
            <a:endParaRPr lang="en-US" dirty="0"/>
          </a:p>
          <a:p>
            <a:pPr lvl="0"/>
            <a:r>
              <a:rPr lang="en-GB" dirty="0" smtClean="0"/>
              <a:t>6. promotion </a:t>
            </a:r>
            <a:r>
              <a:rPr lang="en-GB" dirty="0"/>
              <a:t>of dialogue and cooperation with stakeholders;</a:t>
            </a:r>
            <a:endParaRPr lang="en-US" dirty="0"/>
          </a:p>
          <a:p>
            <a:pPr lvl="0"/>
            <a:r>
              <a:rPr lang="en-GB" dirty="0" smtClean="0"/>
              <a:t>7. conduction </a:t>
            </a:r>
            <a:r>
              <a:rPr lang="en-GB" dirty="0"/>
              <a:t>of target studies for government agencies and stakeholders (for example, professions, economic sectors);</a:t>
            </a:r>
            <a:endParaRPr lang="en-US" dirty="0"/>
          </a:p>
          <a:p>
            <a:pPr lvl="0"/>
            <a:r>
              <a:rPr lang="en-GB" dirty="0" smtClean="0"/>
              <a:t>8. establishment </a:t>
            </a:r>
            <a:r>
              <a:rPr lang="en-GB" dirty="0"/>
              <a:t>of links (for example, through linkage projects) between the various existing actors in the field;</a:t>
            </a:r>
            <a:endParaRPr lang="en-US" dirty="0"/>
          </a:p>
          <a:p>
            <a:pPr lvl="0"/>
            <a:r>
              <a:rPr lang="en-GB" dirty="0" smtClean="0"/>
              <a:t>9. organisation </a:t>
            </a:r>
            <a:r>
              <a:rPr lang="en-GB" dirty="0"/>
              <a:t>of workshops and conferences.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4544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sz="quarter" idx="10"/>
          </p:nvPr>
        </p:nvGraphicFramePr>
        <p:xfrm>
          <a:off x="345205" y="3718560"/>
          <a:ext cx="8482165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1980">
                  <a:extLst>
                    <a:ext uri="{9D8B030D-6E8A-4147-A177-3AD203B41FA5}">
                      <a16:colId xmlns:a16="http://schemas.microsoft.com/office/drawing/2014/main" val="4125690780"/>
                    </a:ext>
                  </a:extLst>
                </a:gridCol>
                <a:gridCol w="1433486">
                  <a:extLst>
                    <a:ext uri="{9D8B030D-6E8A-4147-A177-3AD203B41FA5}">
                      <a16:colId xmlns:a16="http://schemas.microsoft.com/office/drawing/2014/main" val="1121986067"/>
                    </a:ext>
                  </a:extLst>
                </a:gridCol>
                <a:gridCol w="1046699">
                  <a:extLst>
                    <a:ext uri="{9D8B030D-6E8A-4147-A177-3AD203B41FA5}">
                      <a16:colId xmlns:a16="http://schemas.microsoft.com/office/drawing/2014/main" val="19914657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Residents of Luxembourgish Nationality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141,300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27.3%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1552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Residents of foreign Nationalities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148,060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28.6%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8110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Crossborder Workers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228,480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44.1%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3829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TOTAL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517,840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7625602"/>
                  </a:ext>
                </a:extLst>
              </a:tr>
            </a:tbl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Context around the UPSKILL Project</a:t>
            </a:r>
            <a:endParaRPr lang="de-DE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5205" y="2613891"/>
            <a:ext cx="6776032" cy="462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1: Composition of the </a:t>
            </a:r>
            <a:r>
              <a:rPr kumimoji="0" lang="en-US" altLang="en-US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labour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market in Luxembourg on 31 March 2023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en-US" sz="11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</a:t>
            </a: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Luxembourg National Employment Agency (</a:t>
            </a:r>
            <a:r>
              <a:rPr kumimoji="0" lang="fr-CH" altLang="en-US" sz="11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Agence pour le développement de l’emploi/ </a:t>
            </a:r>
            <a:r>
              <a:rPr kumimoji="0" lang="fr-CH" altLang="en-US" sz="1100" b="0" i="0" u="none" strike="noStrike" cap="none" normalizeH="0" baseline="0" dirty="0" err="1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Adem</a:t>
            </a:r>
            <a:r>
              <a:rPr kumimoji="0" lang="fr-CH" altLang="en-US" sz="11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kumimoji="0" lang="fr-CH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3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9F7CFF3-8E9F-9C34-845E-8A5BA8A57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Context around the UPSKILL Project</a:t>
            </a:r>
            <a:endParaRPr lang="de-DE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064464032"/>
              </p:ext>
            </p:extLst>
          </p:nvPr>
        </p:nvGraphicFramePr>
        <p:xfrm>
          <a:off x="979064" y="3579709"/>
          <a:ext cx="5057169" cy="21656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4820">
                  <a:extLst>
                    <a:ext uri="{9D8B030D-6E8A-4147-A177-3AD203B41FA5}">
                      <a16:colId xmlns:a16="http://schemas.microsoft.com/office/drawing/2014/main" val="2033700408"/>
                    </a:ext>
                  </a:extLst>
                </a:gridCol>
                <a:gridCol w="1726518">
                  <a:extLst>
                    <a:ext uri="{9D8B030D-6E8A-4147-A177-3AD203B41FA5}">
                      <a16:colId xmlns:a16="http://schemas.microsoft.com/office/drawing/2014/main" val="1795254917"/>
                    </a:ext>
                  </a:extLst>
                </a:gridCol>
                <a:gridCol w="1665831">
                  <a:extLst>
                    <a:ext uri="{9D8B030D-6E8A-4147-A177-3AD203B41FA5}">
                      <a16:colId xmlns:a16="http://schemas.microsoft.com/office/drawing/2014/main" val="1420613607"/>
                    </a:ext>
                  </a:extLst>
                </a:gridCol>
              </a:tblGrid>
              <a:tr h="5414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Belgium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53,250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23.3%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8858425"/>
                  </a:ext>
                </a:extLst>
              </a:tr>
              <a:tr h="5414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France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121,810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53.3%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0557761"/>
                  </a:ext>
                </a:extLst>
              </a:tr>
              <a:tr h="5414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Germany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53,420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23.4%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88234"/>
                  </a:ext>
                </a:extLst>
              </a:tr>
              <a:tr h="54141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TOTAL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>
                          <a:effectLst/>
                        </a:rPr>
                        <a:t>228,480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BE" sz="12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3161561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23636" y="2240058"/>
            <a:ext cx="726901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2: Countries of residence of cross-border workers working in Luxembourg on 31st March 2023</a:t>
            </a: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en-US" sz="1100" b="0" i="0" u="none" strike="noStrike" cap="none" normalizeH="0" baseline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 </a:t>
            </a:r>
            <a: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Luxembourg National Employment Agency (</a:t>
            </a:r>
            <a:r>
              <a:rPr kumimoji="0" lang="fr-CH" altLang="en-US" sz="1100" b="0" i="0" u="none" strike="noStrike" cap="none" normalizeH="0" baseline="0" smtClean="0">
                <a:ln>
                  <a:noFill/>
                </a:ln>
                <a:solidFill>
                  <a:srgbClr val="40404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Agence pour le développement de l’emploi/Adem).</a:t>
            </a:r>
            <a:endParaRPr kumimoji="0" lang="fr-CH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534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Objectives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1. UPSKILL </a:t>
            </a:r>
            <a:r>
              <a:rPr lang="en-GB" dirty="0"/>
              <a:t>addresses an urgent knowledge gap regarding the dynamics between technology and skills in the Luxembourgish and European labour markets.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2. UPSKILL </a:t>
            </a:r>
            <a:r>
              <a:rPr lang="en-GB" dirty="0"/>
              <a:t>expands and deepens our knowledge on how DT and greening of the economy shape European labour markets and are themselves influenced by market conditions and policies. 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26191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Objectives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3. UPSKILL provides </a:t>
            </a:r>
            <a:r>
              <a:rPr lang="en-GB" dirty="0"/>
              <a:t>a scientific basis for evidence-based policies. A Skills Observatory provides up-to-date information on emerging skill needs as well as tools and strategies to increase the benefits and adaptability of the labour market.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4. </a:t>
            </a:r>
            <a:r>
              <a:rPr lang="en-GB" dirty="0"/>
              <a:t>UPSKILL builds on and complements ongoing efforts to link Luxembourgish administrative data (National Data Platform).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9868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Deliverables to Society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smtClean="0"/>
              <a:t>Emerging skill needs</a:t>
            </a:r>
          </a:p>
          <a:p>
            <a:r>
              <a:rPr lang="de-DE" dirty="0" smtClean="0"/>
              <a:t>Industry-specific training needs report</a:t>
            </a:r>
          </a:p>
          <a:p>
            <a:r>
              <a:rPr lang="de-DE" dirty="0" smtClean="0"/>
              <a:t>Inform jobseekers and labour market entrants on job opportunities</a:t>
            </a:r>
          </a:p>
          <a:p>
            <a:r>
              <a:rPr lang="de-DE" dirty="0" smtClean="0"/>
              <a:t>Inform public and private stakeholders on training needs</a:t>
            </a:r>
          </a:p>
          <a:p>
            <a:r>
              <a:rPr lang="de-DE" dirty="0" smtClean="0"/>
              <a:t>Establish and maintain a Skills Observatory</a:t>
            </a:r>
          </a:p>
          <a:p>
            <a:r>
              <a:rPr lang="de-DE" dirty="0" smtClean="0"/>
              <a:t>Provide guidance on the legal challenges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391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Methods used by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Access to data</a:t>
            </a:r>
          </a:p>
          <a:p>
            <a:r>
              <a:rPr lang="en-GB" dirty="0" smtClean="0"/>
              <a:t>Novel data</a:t>
            </a:r>
          </a:p>
          <a:p>
            <a:r>
              <a:rPr lang="en-GB" dirty="0" smtClean="0"/>
              <a:t>Information and communication technology (ICT) expert collaborations and synergies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7633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The Construction and the Development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A local Steering Committee</a:t>
            </a:r>
          </a:p>
          <a:p>
            <a:r>
              <a:rPr lang="en-GB" dirty="0" smtClean="0"/>
              <a:t>A Board of Experts</a:t>
            </a:r>
          </a:p>
          <a:p>
            <a:r>
              <a:rPr lang="en-GB" dirty="0" smtClean="0"/>
              <a:t>The Stakeholder Roundtable</a:t>
            </a:r>
          </a:p>
          <a:p>
            <a:r>
              <a:rPr lang="en-GB" dirty="0" smtClean="0"/>
              <a:t>Partners: LISER, LIST, Ministries, Chambers, 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7665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6D9538-390A-2C2B-AFB6-D2695E3A2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A specific Focus on the Skills Observatory of the UPSKILL Project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6E49E9-EABB-5C0C-B7BE-BE1A67A8D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 smtClean="0"/>
              <a:t>4 Pillars:</a:t>
            </a:r>
          </a:p>
          <a:p>
            <a:endParaRPr lang="en-GB" dirty="0" smtClean="0"/>
          </a:p>
          <a:p>
            <a:pPr lvl="0"/>
            <a:r>
              <a:rPr lang="en-GB" dirty="0" smtClean="0"/>
              <a:t>1. Skill </a:t>
            </a:r>
            <a:r>
              <a:rPr lang="en-GB" dirty="0"/>
              <a:t>provision implemented by a series of empirical approaches (for example, mixed-methods, surveys, expert interviews, focus groups); </a:t>
            </a:r>
            <a:endParaRPr lang="en-US" dirty="0"/>
          </a:p>
          <a:p>
            <a:pPr lvl="0"/>
            <a:r>
              <a:rPr lang="en-GB" dirty="0" smtClean="0"/>
              <a:t>2. Data </a:t>
            </a:r>
            <a:r>
              <a:rPr lang="en-GB" dirty="0"/>
              <a:t>analysis based on the mobilisation of mixed-method techniques; skill-related policy analysis; </a:t>
            </a:r>
            <a:endParaRPr lang="en-US" dirty="0"/>
          </a:p>
          <a:p>
            <a:pPr lvl="0"/>
            <a:r>
              <a:rPr lang="en-GB" dirty="0" smtClean="0"/>
              <a:t>3. Monitoring </a:t>
            </a:r>
            <a:r>
              <a:rPr lang="en-GB" dirty="0"/>
              <a:t>and evaluation of policy; </a:t>
            </a:r>
            <a:endParaRPr lang="en-US" dirty="0"/>
          </a:p>
          <a:p>
            <a:pPr lvl="0"/>
            <a:r>
              <a:rPr lang="en-GB" dirty="0" smtClean="0"/>
              <a:t>4. The </a:t>
            </a:r>
            <a:r>
              <a:rPr lang="en-GB" dirty="0"/>
              <a:t>publication and dissemination of data results to a wider scientific and public community. </a:t>
            </a:r>
            <a:endParaRPr lang="en-US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684241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0ce84f-f280-4667-9800-e3f576e2a563" xsi:nil="true"/>
    <lcf76f155ced4ddcb4097134ff3c332f xmlns="62366948-6865-4f5e-9e13-175c864d646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A786F4D3521C947A13764588761BDFD" ma:contentTypeVersion="13" ma:contentTypeDescription="Ein neues Dokument erstellen." ma:contentTypeScope="" ma:versionID="19c55e26425c36d25f2885635c132951">
  <xsd:schema xmlns:xsd="http://www.w3.org/2001/XMLSchema" xmlns:xs="http://www.w3.org/2001/XMLSchema" xmlns:p="http://schemas.microsoft.com/office/2006/metadata/properties" xmlns:ns2="62366948-6865-4f5e-9e13-175c864d6460" xmlns:ns3="b60ce84f-f280-4667-9800-e3f576e2a563" targetNamespace="http://schemas.microsoft.com/office/2006/metadata/properties" ma:root="true" ma:fieldsID="ff6bc6a7c77e7a478956928e1d70d72d" ns2:_="" ns3:_="">
    <xsd:import namespace="62366948-6865-4f5e-9e13-175c864d6460"/>
    <xsd:import namespace="b60ce84f-f280-4667-9800-e3f576e2a5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366948-6865-4f5e-9e13-175c864d64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5d66e8a-b612-4457-adbc-74bf8204ec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ce84f-f280-4667-9800-e3f576e2a56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c56780-86c1-413c-9fe6-1747b3b964a4}" ma:internalName="TaxCatchAll" ma:showField="CatchAllData" ma:web="b60ce84f-f280-4667-9800-e3f576e2a5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4DF3C6-2793-4481-929B-A0395C7E91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D17F8E-3CB6-4F1A-AB1C-C0FA346E23D7}">
  <ds:schemaRefs>
    <ds:schemaRef ds:uri="http://purl.org/dc/terms/"/>
    <ds:schemaRef ds:uri="62366948-6865-4f5e-9e13-175c864d6460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60ce84f-f280-4667-9800-e3f576e2a563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2D1822C-BD73-4086-B6F1-801F42C942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366948-6865-4f5e-9e13-175c864d6460"/>
    <ds:schemaRef ds:uri="b60ce84f-f280-4667-9800-e3f576e2a5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602</Words>
  <Application>Microsoft Office PowerPoint</Application>
  <PresentationFormat>Widescreen</PresentationFormat>
  <Paragraphs>79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Custom Design</vt:lpstr>
      <vt:lpstr>PowerPoint Presentation</vt:lpstr>
      <vt:lpstr>The Context around the UPSKILL Project</vt:lpstr>
      <vt:lpstr>The Context around the UPSKILL Project</vt:lpstr>
      <vt:lpstr>The Objectives of the UPSKILL Project</vt:lpstr>
      <vt:lpstr>The Objectives of the UPSKILL Project</vt:lpstr>
      <vt:lpstr>The Deliverables to Society</vt:lpstr>
      <vt:lpstr>The Methods used by the UPSKILL Project</vt:lpstr>
      <vt:lpstr>The Construction and the Development of the UPSKILL Project</vt:lpstr>
      <vt:lpstr>A specific Focus on the Skills Observatory of the UPSKILL Project</vt:lpstr>
      <vt:lpstr>A specific Focus on the Skills Observatory of the UPSKILL Project</vt:lpstr>
      <vt:lpstr>A specific Focus on the Skills Observatory of the UPSKILL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Ciprian Panzaru</dc:creator>
  <cp:lastModifiedBy>Franz Clement</cp:lastModifiedBy>
  <cp:revision>92</cp:revision>
  <cp:lastPrinted>2022-08-18T12:34:37Z</cp:lastPrinted>
  <dcterms:created xsi:type="dcterms:W3CDTF">2021-07-14T07:03:25Z</dcterms:created>
  <dcterms:modified xsi:type="dcterms:W3CDTF">2024-08-21T13:40:00Z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0x0101005A786F4D3521C947A13764588761BDFD</vt:lpwstr>
  </property>
  <property fmtid="{D5CDD505-2E9C-101B-9397-08002B2CF9AE}" pid="3" name="MediaServiceImageTags">
    <vt:lpwstr/>
  </property>
</Properties>
</file>